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65" r:id="rId14"/>
    <p:sldId id="266" r:id="rId15"/>
    <p:sldId id="275" r:id="rId16"/>
    <p:sldId id="267" r:id="rId17"/>
    <p:sldId id="281" r:id="rId18"/>
    <p:sldId id="268" r:id="rId19"/>
    <p:sldId id="283" r:id="rId20"/>
    <p:sldId id="284" r:id="rId21"/>
    <p:sldId id="285" r:id="rId22"/>
    <p:sldId id="269" r:id="rId23"/>
    <p:sldId id="282" r:id="rId24"/>
    <p:sldId id="278" r:id="rId25"/>
    <p:sldId id="270" r:id="rId26"/>
    <p:sldId id="271" r:id="rId27"/>
    <p:sldId id="272" r:id="rId28"/>
    <p:sldId id="273" r:id="rId29"/>
    <p:sldId id="276" r:id="rId30"/>
    <p:sldId id="277" r:id="rId31"/>
    <p:sldId id="274" r:id="rId32"/>
    <p:sldId id="286" r:id="rId33"/>
    <p:sldId id="288" r:id="rId34"/>
    <p:sldId id="287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F7BBBC-0E00-F831-BF3B-3324CF4F2A5A}"/>
              </a:ext>
            </a:extLst>
          </p:cNvPr>
          <p:cNvGrpSpPr/>
          <p:nvPr/>
        </p:nvGrpSpPr>
        <p:grpSpPr>
          <a:xfrm>
            <a:off x="2462555" y="2258651"/>
            <a:ext cx="4922555" cy="3077344"/>
            <a:chOff x="2445777" y="1974027"/>
            <a:chExt cx="4922555" cy="30773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1C8F58-A982-4DA3-D68C-7AF765095BF7}"/>
                </a:ext>
              </a:extLst>
            </p:cNvPr>
            <p:cNvGrpSpPr/>
            <p:nvPr/>
          </p:nvGrpSpPr>
          <p:grpSpPr>
            <a:xfrm>
              <a:off x="2445777" y="2012651"/>
              <a:ext cx="1603938" cy="1068260"/>
              <a:chOff x="1992771" y="1417032"/>
              <a:chExt cx="1603938" cy="106826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74D4734-4769-AB4E-41CB-28000B780A5D}"/>
                  </a:ext>
                </a:extLst>
              </p:cNvPr>
              <p:cNvSpPr/>
              <p:nvPr/>
            </p:nvSpPr>
            <p:spPr>
              <a:xfrm>
                <a:off x="2567032" y="1417032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W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FA2A95-1B20-4DD0-A9D4-A630E543ABFA}"/>
                  </a:ext>
                </a:extLst>
              </p:cNvPr>
              <p:cNvSpPr/>
              <p:nvPr/>
            </p:nvSpPr>
            <p:spPr>
              <a:xfrm>
                <a:off x="2567032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098578B-676F-BA47-E03D-1CCFCCD00F66}"/>
                  </a:ext>
                </a:extLst>
              </p:cNvPr>
              <p:cNvSpPr/>
              <p:nvPr/>
            </p:nvSpPr>
            <p:spPr>
              <a:xfrm>
                <a:off x="1992771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8E9306-8700-67AF-13A9-0FF0ABB89F67}"/>
                  </a:ext>
                </a:extLst>
              </p:cNvPr>
              <p:cNvSpPr/>
              <p:nvPr/>
            </p:nvSpPr>
            <p:spPr>
              <a:xfrm>
                <a:off x="3141293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D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B28ACC-176A-FB94-1B2B-C16FBC3BD548}"/>
                </a:ext>
              </a:extLst>
            </p:cNvPr>
            <p:cNvSpPr txBox="1"/>
            <p:nvPr/>
          </p:nvSpPr>
          <p:spPr>
            <a:xfrm>
              <a:off x="2485358" y="319183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이동 조작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827FD3-733B-F97A-24DE-463D5575A278}"/>
                </a:ext>
              </a:extLst>
            </p:cNvPr>
            <p:cNvSpPr/>
            <p:nvPr/>
          </p:nvSpPr>
          <p:spPr>
            <a:xfrm>
              <a:off x="4501708" y="2623178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SPACE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5CB3BA-068C-45E1-92FA-98B8FCB266BB}"/>
                </a:ext>
              </a:extLst>
            </p:cNvPr>
            <p:cNvSpPr txBox="1"/>
            <p:nvPr/>
          </p:nvSpPr>
          <p:spPr>
            <a:xfrm>
              <a:off x="6549006" y="261255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점프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1ADCD9-D010-A9C9-A800-30ABDCFD8E6D}"/>
                </a:ext>
              </a:extLst>
            </p:cNvPr>
            <p:cNvSpPr/>
            <p:nvPr/>
          </p:nvSpPr>
          <p:spPr>
            <a:xfrm>
              <a:off x="2485358" y="4595955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Q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55219C-8EFD-3E0A-FD5E-6941E99830C5}"/>
                </a:ext>
              </a:extLst>
            </p:cNvPr>
            <p:cNvSpPr/>
            <p:nvPr/>
          </p:nvSpPr>
          <p:spPr>
            <a:xfrm>
              <a:off x="3189789" y="459319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002C14-3B0E-C13C-1D05-7C6552792C44}"/>
                </a:ext>
              </a:extLst>
            </p:cNvPr>
            <p:cNvSpPr txBox="1"/>
            <p:nvPr/>
          </p:nvSpPr>
          <p:spPr>
            <a:xfrm>
              <a:off x="3894220" y="45886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스킬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8C263F6-DC72-05C0-A7BF-23ECDFC8CD43}"/>
                </a:ext>
              </a:extLst>
            </p:cNvPr>
            <p:cNvGrpSpPr/>
            <p:nvPr/>
          </p:nvGrpSpPr>
          <p:grpSpPr>
            <a:xfrm>
              <a:off x="2485358" y="3884100"/>
              <a:ext cx="3176197" cy="461665"/>
              <a:chOff x="2032352" y="3288481"/>
              <a:chExt cx="3176197" cy="46166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554002D-FC4F-7152-604A-5B702D35BFC4}"/>
                  </a:ext>
                </a:extLst>
              </p:cNvPr>
              <p:cNvSpPr/>
              <p:nvPr/>
            </p:nvSpPr>
            <p:spPr>
              <a:xfrm>
                <a:off x="2032352" y="329160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F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FE64FB-0B4E-9B3F-09E3-724729928642}"/>
                  </a:ext>
                </a:extLst>
              </p:cNvPr>
              <p:cNvSpPr txBox="1"/>
              <p:nvPr/>
            </p:nvSpPr>
            <p:spPr>
              <a:xfrm>
                <a:off x="2651438" y="3288481"/>
                <a:ext cx="2557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아이템 상호 작용</a:t>
                </a: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12A8378-3256-5E3B-0329-7A2146487640}"/>
                </a:ext>
              </a:extLst>
            </p:cNvPr>
            <p:cNvSpPr/>
            <p:nvPr/>
          </p:nvSpPr>
          <p:spPr>
            <a:xfrm>
              <a:off x="4501708" y="1974027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SHIFT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4DC52-4B22-24C3-B16E-8BBDC6C43293}"/>
                </a:ext>
              </a:extLst>
            </p:cNvPr>
            <p:cNvSpPr txBox="1"/>
            <p:nvPr/>
          </p:nvSpPr>
          <p:spPr>
            <a:xfrm>
              <a:off x="6568113" y="19740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/>
                <a:t>대쉬</a:t>
              </a:r>
              <a:endParaRPr lang="ko-KR" altLang="en-US" sz="24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08F0D-9E1A-C090-5B11-9D3F2E786E36}"/>
              </a:ext>
            </a:extLst>
          </p:cNvPr>
          <p:cNvGrpSpPr/>
          <p:nvPr/>
        </p:nvGrpSpPr>
        <p:grpSpPr>
          <a:xfrm>
            <a:off x="7778118" y="1917937"/>
            <a:ext cx="3210405" cy="3825885"/>
            <a:chOff x="7778118" y="1776888"/>
            <a:chExt cx="3210405" cy="382588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37F0B57-5EFC-E369-810D-AA1EDFA0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118" y="2392368"/>
              <a:ext cx="3210405" cy="321040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5C5ED1-E2C3-3EA4-7B7D-F6F308E52592}"/>
                </a:ext>
              </a:extLst>
            </p:cNvPr>
            <p:cNvSpPr/>
            <p:nvPr/>
          </p:nvSpPr>
          <p:spPr>
            <a:xfrm>
              <a:off x="8293532" y="2255267"/>
              <a:ext cx="1028217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0C77B7-7308-A739-EAC0-101CFDB80319}"/>
                </a:ext>
              </a:extLst>
            </p:cNvPr>
            <p:cNvSpPr txBox="1"/>
            <p:nvPr/>
          </p:nvSpPr>
          <p:spPr>
            <a:xfrm>
              <a:off x="8048467" y="178126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기본 공격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468322-A334-6386-26B5-4663EDB110D0}"/>
                </a:ext>
              </a:extLst>
            </p:cNvPr>
            <p:cNvSpPr/>
            <p:nvPr/>
          </p:nvSpPr>
          <p:spPr>
            <a:xfrm>
              <a:off x="9530936" y="2250892"/>
              <a:ext cx="891841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48FE4A-4F82-4838-BEAC-E5DD859DA728}"/>
                </a:ext>
              </a:extLst>
            </p:cNvPr>
            <p:cNvSpPr txBox="1"/>
            <p:nvPr/>
          </p:nvSpPr>
          <p:spPr>
            <a:xfrm>
              <a:off x="9530936" y="1776888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스킬</a:t>
              </a:r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59" y="2150393"/>
            <a:ext cx="10251564" cy="336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01"/>
          <a:stretch/>
        </p:blipFill>
        <p:spPr>
          <a:xfrm>
            <a:off x="4034887" y="1094943"/>
            <a:ext cx="4689663" cy="39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초반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5072561"/>
            <a:ext cx="7297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유저는 게임을 시작하게 되면 비행선에서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 안에서는 강화</a:t>
            </a:r>
            <a:r>
              <a:rPr lang="en-US" altLang="ko-KR" sz="1400" dirty="0"/>
              <a:t>, </a:t>
            </a:r>
            <a:r>
              <a:rPr lang="ko-KR" altLang="en-US" sz="1400" dirty="0"/>
              <a:t>합성</a:t>
            </a:r>
            <a:r>
              <a:rPr lang="en-US" altLang="ko-KR" sz="1400" dirty="0"/>
              <a:t>, </a:t>
            </a:r>
            <a:r>
              <a:rPr lang="ko-KR" altLang="en-US" sz="1400" dirty="0"/>
              <a:t>무기 </a:t>
            </a:r>
            <a:r>
              <a:rPr lang="ko-KR" altLang="en-US" sz="1400" dirty="0" err="1"/>
              <a:t>선택등을</a:t>
            </a:r>
            <a:r>
              <a:rPr lang="ko-KR" altLang="en-US" sz="1400" dirty="0"/>
              <a:t> 하고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비행선에서 내려가게 되면 플레이어가 마지막으로 플레이한 지역으로 떨어지게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6" r="-303" b="34607"/>
          <a:stretch/>
        </p:blipFill>
        <p:spPr>
          <a:xfrm>
            <a:off x="3327916" y="2063432"/>
            <a:ext cx="6920984" cy="2564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지역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4691561"/>
            <a:ext cx="726833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지역에 떨어지게 되면 보스를 부르기 위한 단서를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 이며</a:t>
            </a:r>
            <a:r>
              <a:rPr lang="en-US" altLang="ko-KR" sz="1400" dirty="0"/>
              <a:t>, </a:t>
            </a:r>
            <a:r>
              <a:rPr lang="ko-KR" altLang="en-US" sz="1400" dirty="0"/>
              <a:t>퀘스트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일반몬스터</a:t>
            </a:r>
            <a:r>
              <a:rPr lang="ko-KR" altLang="en-US" sz="1400" dirty="0"/>
              <a:t> 드랍</a:t>
            </a:r>
            <a:r>
              <a:rPr lang="en-US" altLang="ko-KR" sz="1400" dirty="0"/>
              <a:t>, </a:t>
            </a:r>
            <a:r>
              <a:rPr lang="ko-KR" altLang="en-US" sz="1400" dirty="0"/>
              <a:t>퍼즐 해결</a:t>
            </a:r>
            <a:r>
              <a:rPr lang="en-US" altLang="ko-KR" sz="1400" dirty="0"/>
              <a:t>, </a:t>
            </a:r>
            <a:r>
              <a:rPr lang="ko-KR" altLang="en-US" sz="1400" dirty="0"/>
              <a:t>상자를 통해 획득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모은 단서들은 </a:t>
            </a:r>
            <a:r>
              <a:rPr lang="ko-KR" altLang="en-US" sz="1400" dirty="0" err="1"/>
              <a:t>단서함에</a:t>
            </a:r>
            <a:r>
              <a:rPr lang="ko-KR" altLang="en-US" sz="1400" dirty="0"/>
              <a:t> 저장이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단서들의 위치는 </a:t>
            </a:r>
            <a:r>
              <a:rPr lang="ko-KR" altLang="en-US" sz="1400" dirty="0" err="1"/>
              <a:t>단서함에</a:t>
            </a:r>
            <a:r>
              <a:rPr lang="ko-KR" altLang="en-US" sz="1400" dirty="0"/>
              <a:t> 비어 있는 단서를 누르게 되면 대략적인 위치를 알려준다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4</a:t>
            </a:r>
            <a:r>
              <a:rPr lang="ko-KR" altLang="en-US" sz="1400" dirty="0"/>
              <a:t>개의 단서를 모두 </a:t>
            </a:r>
            <a:r>
              <a:rPr lang="ko-KR" altLang="en-US" sz="1400" dirty="0" err="1"/>
              <a:t>모으게되면</a:t>
            </a:r>
            <a:r>
              <a:rPr lang="ko-KR" altLang="en-US" sz="1400" dirty="0"/>
              <a:t> 보스를 소환 할 수 있는 장소로 안내를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단서들을 가지고 보스를 불러오는 퍼즐을 해결 한 다음 전투에 들어간다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전투에서 패배하면 비행선으로 돌아가고 승리하면 다른 지역으로 이동한다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17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</a:t>
            </a:r>
            <a:r>
              <a:rPr lang="en-US" altLang="ko-KR" sz="2400" b="1" dirty="0"/>
              <a:t>status</a:t>
            </a:r>
            <a:endParaRPr lang="ko-KR" altLang="en-US" sz="2400" b="1" dirty="0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3D2DCEB2-84BD-1321-B4FD-FDF1697A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015"/>
              </p:ext>
            </p:extLst>
          </p:nvPr>
        </p:nvGraphicFramePr>
        <p:xfrm>
          <a:off x="1972577" y="1960528"/>
          <a:ext cx="9621008" cy="2510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5252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135544077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3050680306"/>
                    </a:ext>
                  </a:extLst>
                </a:gridCol>
              </a:tblGrid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스테미나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F9263D-3623-2C76-3D06-11CE0DD92B6A}"/>
              </a:ext>
            </a:extLst>
          </p:cNvPr>
          <p:cNvSpPr txBox="1"/>
          <p:nvPr/>
        </p:nvSpPr>
        <p:spPr>
          <a:xfrm>
            <a:off x="1972577" y="4719321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방어력과 </a:t>
            </a:r>
            <a:r>
              <a:rPr lang="ko-KR" altLang="en-US" sz="1600" dirty="0" err="1"/>
              <a:t>스테미나</a:t>
            </a:r>
            <a:r>
              <a:rPr lang="ko-KR" altLang="en-US" sz="1600" dirty="0"/>
              <a:t> 체력은 장신구를 통하여 올릴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공격력은 기본 </a:t>
            </a:r>
            <a:r>
              <a:rPr lang="ko-KR" altLang="en-US" sz="1600" dirty="0" err="1"/>
              <a:t>스탯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무기 공격력이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스테미나는</a:t>
            </a:r>
            <a:r>
              <a:rPr lang="ko-KR" altLang="en-US" sz="1600" dirty="0"/>
              <a:t> 회피를 하거나 기본공격을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사용이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마나는 스킬을 사용할 때 사용한다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레벨업을 </a:t>
            </a:r>
            <a:r>
              <a:rPr lang="ko-KR" altLang="en-US" sz="1600" dirty="0" err="1"/>
              <a:t>하게되면</a:t>
            </a:r>
            <a:r>
              <a:rPr lang="ko-KR" altLang="en-US" sz="1600" dirty="0"/>
              <a:t> 체력과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마나가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씩 증가한다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873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스킬들은 </a:t>
            </a:r>
            <a:r>
              <a:rPr lang="ko-KR" altLang="en-US" sz="1600" dirty="0" err="1"/>
              <a:t>아티펙트를</a:t>
            </a:r>
            <a:r>
              <a:rPr lang="ko-KR" altLang="en-US" sz="1600" dirty="0"/>
              <a:t> 통하여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</a:t>
            </a:r>
            <a:r>
              <a:rPr lang="en-US" altLang="ko-KR" sz="5400" b="1">
                <a:solidFill>
                  <a:schemeClr val="tx1"/>
                </a:solidFill>
              </a:rPr>
              <a:t>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단서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38104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쿡 오프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버스트</a:t>
                      </a:r>
                      <a:r>
                        <a:rPr lang="ko-KR" altLang="en-US" sz="1600" dirty="0"/>
                        <a:t> 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할로우</a:t>
                      </a:r>
                      <a:r>
                        <a:rPr lang="ko-KR" altLang="en-US" sz="1600" dirty="0"/>
                        <a:t> 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DC3CC2-5595-6E7A-BD2C-B1C40D32D5CA}"/>
              </a:ext>
            </a:extLst>
          </p:cNvPr>
          <p:cNvGrpSpPr/>
          <p:nvPr/>
        </p:nvGrpSpPr>
        <p:grpSpPr>
          <a:xfrm>
            <a:off x="579481" y="2028738"/>
            <a:ext cx="2273416" cy="3238150"/>
            <a:chOff x="579481" y="1809925"/>
            <a:chExt cx="2273416" cy="32381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A502162-7AB1-58E6-8117-EB8FCF045FD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장르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 컨셉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요약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주요 요소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5E91F7F-34AA-18FE-C787-B51580678880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게임 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21D586-A0D0-FEF9-6E91-CF8E7C96E84F}"/>
              </a:ext>
            </a:extLst>
          </p:cNvPr>
          <p:cNvGrpSpPr/>
          <p:nvPr/>
        </p:nvGrpSpPr>
        <p:grpSpPr>
          <a:xfrm>
            <a:off x="3476878" y="2028738"/>
            <a:ext cx="2273416" cy="3238150"/>
            <a:chOff x="579481" y="1809925"/>
            <a:chExt cx="2273416" cy="323815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DA4A5EF-C6C6-4988-BFBD-ADE03914AF10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조작법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방식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전투 시스템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4616DD-94D8-EA83-688C-563E1A3AB843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2.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게임 플레이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73118A-6E6F-ED46-9446-8AED6E8F8F39}"/>
              </a:ext>
            </a:extLst>
          </p:cNvPr>
          <p:cNvGrpSpPr/>
          <p:nvPr/>
        </p:nvGrpSpPr>
        <p:grpSpPr>
          <a:xfrm>
            <a:off x="6374275" y="2028738"/>
            <a:ext cx="2273416" cy="3238150"/>
            <a:chOff x="579481" y="1809925"/>
            <a:chExt cx="2273416" cy="32381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3F60C6C-4A34-6375-CA14-2F95A811D7B9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장신구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아티펙트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단서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3DF9C1A-8543-231D-180B-48E1815A7BA8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3.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71E1EE-7D7C-B57B-64CE-D45E4BBB3D31}"/>
              </a:ext>
            </a:extLst>
          </p:cNvPr>
          <p:cNvGrpSpPr/>
          <p:nvPr/>
        </p:nvGrpSpPr>
        <p:grpSpPr>
          <a:xfrm>
            <a:off x="9271671" y="2028738"/>
            <a:ext cx="2273416" cy="3238150"/>
            <a:chOff x="579481" y="1809925"/>
            <a:chExt cx="2273416" cy="323815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17975D2-B4AB-AE49-5A6A-D005F95FB66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전체 지도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지역별 컨셉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3023605-18DA-2DB8-2EC2-5B234252E59F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4.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장신구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장신구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장신구는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최대 </a:t>
            </a:r>
            <a:r>
              <a:rPr lang="en-US" altLang="ko-KR" sz="1600" dirty="0"/>
              <a:t>2</a:t>
            </a:r>
            <a:r>
              <a:rPr lang="ko-KR" altLang="en-US" sz="1600" dirty="0"/>
              <a:t>개 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장신구의 경우 세트옵션이 있는 경우가 존재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방어력</a:t>
            </a:r>
            <a:r>
              <a:rPr lang="en-US" altLang="ko-KR" sz="1600" dirty="0"/>
              <a:t>, </a:t>
            </a:r>
            <a:r>
              <a:rPr lang="ko-KR" altLang="en-US" sz="1600" dirty="0"/>
              <a:t>체력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마나 </a:t>
            </a:r>
            <a:r>
              <a:rPr lang="ko-KR" altLang="en-US" sz="1600" dirty="0" err="1"/>
              <a:t>스테이터스에</a:t>
            </a:r>
            <a:r>
              <a:rPr lang="ko-KR" altLang="en-US" sz="1600" dirty="0"/>
              <a:t> 관여를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세트 옵션의 경우 아이템 밑에 어떤 아이템과 </a:t>
            </a:r>
            <a:r>
              <a:rPr lang="ko-KR" altLang="en-US" sz="1600" dirty="0" err="1"/>
              <a:t>셋트인지</a:t>
            </a:r>
            <a:r>
              <a:rPr lang="ko-KR" altLang="en-US" sz="1600" dirty="0"/>
              <a:t> 표시가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91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아티펙트는</a:t>
            </a:r>
            <a:r>
              <a:rPr lang="ko-KR" altLang="en-US" sz="1600" dirty="0"/>
              <a:t> 무기의 스킬들을 </a:t>
            </a:r>
            <a:r>
              <a:rPr lang="ko-KR" altLang="en-US" sz="1600" dirty="0" err="1"/>
              <a:t>강화시켜주는</a:t>
            </a:r>
            <a:r>
              <a:rPr lang="ko-KR" altLang="en-US" sz="1600" dirty="0"/>
              <a:t> 아이템이다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강화 효과 한 개</a:t>
            </a:r>
            <a:r>
              <a:rPr lang="en-US" altLang="ko-KR" sz="1600" dirty="0"/>
              <a:t>, </a:t>
            </a:r>
            <a:r>
              <a:rPr lang="ko-KR" altLang="en-US" sz="1600" dirty="0"/>
              <a:t>감소 효과 한가지를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무기당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가지를 장착할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아티펙트보드</a:t>
            </a:r>
            <a:r>
              <a:rPr lang="en-US" altLang="ko-KR" sz="1600" dirty="0"/>
              <a:t>(</a:t>
            </a:r>
            <a:r>
              <a:rPr lang="ko-KR" altLang="en-US" sz="1600" dirty="0"/>
              <a:t>가명</a:t>
            </a:r>
            <a:r>
              <a:rPr lang="en-US" altLang="ko-KR" sz="1600" dirty="0"/>
              <a:t>)</a:t>
            </a:r>
            <a:r>
              <a:rPr lang="ko-KR" altLang="en-US" sz="1600" dirty="0"/>
              <a:t>에서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효과를 발현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장착된 </a:t>
            </a:r>
            <a:r>
              <a:rPr lang="ko-KR" altLang="en-US" sz="1600" dirty="0" err="1"/>
              <a:t>아티펙트들은</a:t>
            </a:r>
            <a:r>
              <a:rPr lang="ko-KR" altLang="en-US" sz="1600" dirty="0"/>
              <a:t> 장착해제와 장착이 자유롭다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1128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아티펙트 보드는 </a:t>
            </a:r>
            <a:r>
              <a:rPr lang="en-US" altLang="ko-KR" sz="1600" dirty="0"/>
              <a:t>5X5</a:t>
            </a:r>
            <a:r>
              <a:rPr lang="ko-KR" altLang="en-US" sz="1600" dirty="0"/>
              <a:t>크기의 격자 모양이다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좌측에는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이름과 버프 효과와 넣어야 하는 스킬 포인트 수가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상단에는 좌측과 대칭 하는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효과와 넣어야 하는 스킬 포인트가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아티펙트의</a:t>
            </a:r>
            <a:r>
              <a:rPr lang="ko-KR" altLang="en-US" sz="1600" dirty="0"/>
              <a:t> 위치는 플레이어가 원하는 대로 이동이 가능하다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52026275"/>
              </p:ext>
            </p:extLst>
          </p:nvPr>
        </p:nvGraphicFramePr>
        <p:xfrm>
          <a:off x="5570302" y="3607266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3577914" y="3607266"/>
            <a:ext cx="1317072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4899181" y="3607266"/>
            <a:ext cx="658538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포인트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ADE88B-A2E2-C042-CC34-F864EE44638B}"/>
              </a:ext>
            </a:extLst>
          </p:cNvPr>
          <p:cNvGrpSpPr/>
          <p:nvPr/>
        </p:nvGrpSpPr>
        <p:grpSpPr>
          <a:xfrm>
            <a:off x="3577914" y="4035690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4DB7DF-B3A3-8AB3-7B6A-18589DCA0393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0A9E80-2C77-9C94-6FD7-0D31066D2A3B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BB335-F916-2DB1-46AD-48CA067C92DA}"/>
              </a:ext>
            </a:extLst>
          </p:cNvPr>
          <p:cNvGrpSpPr/>
          <p:nvPr/>
        </p:nvGrpSpPr>
        <p:grpSpPr>
          <a:xfrm>
            <a:off x="3577914" y="4464114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06285A-F730-12B6-A93D-23963A69C8F4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08F3F1-C11D-8E4C-F7A2-E849CFDB1DCF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0B4ADD-5823-CCE9-3812-2B11A613D894}"/>
              </a:ext>
            </a:extLst>
          </p:cNvPr>
          <p:cNvGrpSpPr/>
          <p:nvPr/>
        </p:nvGrpSpPr>
        <p:grpSpPr>
          <a:xfrm>
            <a:off x="3577914" y="4892539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53F27C-FF66-9368-5F4B-0AB10ACCA607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C0B077-CDD0-36ED-3D30-8521852C0A76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5557719" y="316635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7375B-3AAE-2E8E-E733-CDAB7F3B21E3}"/>
              </a:ext>
            </a:extLst>
          </p:cNvPr>
          <p:cNvSpPr/>
          <p:nvPr/>
        </p:nvSpPr>
        <p:spPr>
          <a:xfrm>
            <a:off x="6049860" y="31564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0B5C2F-D2B0-40B3-791F-B4A1BD944E6F}"/>
              </a:ext>
            </a:extLst>
          </p:cNvPr>
          <p:cNvSpPr/>
          <p:nvPr/>
        </p:nvSpPr>
        <p:spPr>
          <a:xfrm>
            <a:off x="6515463" y="3142585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1DECC0-ACFA-DCF3-5FD4-85A4E3C090D3}"/>
              </a:ext>
            </a:extLst>
          </p:cNvPr>
          <p:cNvSpPr/>
          <p:nvPr/>
        </p:nvSpPr>
        <p:spPr>
          <a:xfrm>
            <a:off x="6985247" y="31509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BB7E68-F62D-4798-92C5-641A6C88095E}"/>
              </a:ext>
            </a:extLst>
          </p:cNvPr>
          <p:cNvSpPr/>
          <p:nvPr/>
        </p:nvSpPr>
        <p:spPr>
          <a:xfrm>
            <a:off x="8288323" y="3330455"/>
            <a:ext cx="1845578" cy="2353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아티펙트 이름</a:t>
            </a:r>
            <a:endParaRPr lang="en-US" altLang="ko-KR" sz="1200" dirty="0"/>
          </a:p>
          <a:p>
            <a:pPr algn="ctr"/>
            <a:r>
              <a:rPr lang="ko-KR" altLang="en-US" sz="1200" dirty="0"/>
              <a:t>아티펙트 효과설명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8B879-E54F-2696-460F-DD535413B1D7}"/>
              </a:ext>
            </a:extLst>
          </p:cNvPr>
          <p:cNvSpPr/>
          <p:nvPr/>
        </p:nvSpPr>
        <p:spPr>
          <a:xfrm>
            <a:off x="3577914" y="4892539"/>
            <a:ext cx="4366448" cy="46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DF180-BC26-D836-4158-393F8E122206}"/>
              </a:ext>
            </a:extLst>
          </p:cNvPr>
          <p:cNvSpPr/>
          <p:nvPr/>
        </p:nvSpPr>
        <p:spPr>
          <a:xfrm>
            <a:off x="6981047" y="3142585"/>
            <a:ext cx="469776" cy="263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83056F-5E33-A962-70F3-6865389DFED1}"/>
              </a:ext>
            </a:extLst>
          </p:cNvPr>
          <p:cNvCxnSpPr/>
          <p:nvPr/>
        </p:nvCxnSpPr>
        <p:spPr>
          <a:xfrm flipV="1">
            <a:off x="4706224" y="3366338"/>
            <a:ext cx="3607266" cy="166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E55B8791-0199-86EE-4E79-7391D84BF6D3}"/>
              </a:ext>
            </a:extLst>
          </p:cNvPr>
          <p:cNvSpPr/>
          <p:nvPr/>
        </p:nvSpPr>
        <p:spPr>
          <a:xfrm>
            <a:off x="3003259" y="5559653"/>
            <a:ext cx="1891727" cy="618159"/>
          </a:xfrm>
          <a:prstGeom prst="wedgeRectCallout">
            <a:avLst>
              <a:gd name="adj1" fmla="val 31698"/>
              <a:gd name="adj2" fmla="val -798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마우스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커서를 올렸을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효과 설명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등장 및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해당 효과 라인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AEEDD1-09D2-ACF8-598F-F0CC1DE6FA89}"/>
              </a:ext>
            </a:extLst>
          </p:cNvPr>
          <p:cNvSpPr/>
          <p:nvPr/>
        </p:nvSpPr>
        <p:spPr>
          <a:xfrm>
            <a:off x="3577914" y="3250734"/>
            <a:ext cx="1933644" cy="30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현재 보유 스킬 포인트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1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플레이어는 주어진 </a:t>
            </a:r>
            <a:r>
              <a:rPr lang="ko-KR" altLang="en-US" sz="1600" dirty="0" err="1"/>
              <a:t>스킬포인트를</a:t>
            </a:r>
            <a:r>
              <a:rPr lang="ko-KR" altLang="en-US" sz="1600" dirty="0"/>
              <a:t> 이용하여 칸을 칠하고 조건에 만족하였을 경우 효과가 발동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 포인트는 </a:t>
            </a:r>
            <a:r>
              <a:rPr lang="ko-KR" altLang="en-US" sz="1600" dirty="0">
                <a:solidFill>
                  <a:srgbClr val="FF0000"/>
                </a:solidFill>
              </a:rPr>
              <a:t>빈칸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차감되며 </a:t>
            </a:r>
            <a:r>
              <a:rPr lang="ko-KR" altLang="en-US" sz="1600" dirty="0"/>
              <a:t>칠해지고 </a:t>
            </a:r>
            <a:r>
              <a:rPr lang="ko-KR" altLang="en-US" sz="1600" dirty="0">
                <a:solidFill>
                  <a:srgbClr val="FF0000"/>
                </a:solidFill>
              </a:rPr>
              <a:t>칠해진 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회수 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칠해진 조건이 만족되면 아티펙트 옆 효과 </a:t>
            </a:r>
            <a:r>
              <a:rPr lang="ko-KR" altLang="en-US" sz="1600" dirty="0" err="1"/>
              <a:t>스킬포인트</a:t>
            </a:r>
            <a:r>
              <a:rPr lang="ko-KR" altLang="en-US" sz="1600" dirty="0"/>
              <a:t> 숫자가 칠해지게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유저의 레벨 </a:t>
            </a:r>
            <a:r>
              <a:rPr lang="en-US" altLang="ko-KR" sz="1600" dirty="0"/>
              <a:t>* 5</a:t>
            </a:r>
            <a:r>
              <a:rPr lang="ko-KR" altLang="en-US" sz="1600" dirty="0"/>
              <a:t>개씩 주어지게 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75154278"/>
              </p:ext>
            </p:extLst>
          </p:nvPr>
        </p:nvGraphicFramePr>
        <p:xfrm>
          <a:off x="3800223" y="3825380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1807835" y="382538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3129102" y="382538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3787640" y="3384468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93967C-A406-A0CF-8947-511F675902F6}"/>
              </a:ext>
            </a:extLst>
          </p:cNvPr>
          <p:cNvSpPr/>
          <p:nvPr/>
        </p:nvSpPr>
        <p:spPr>
          <a:xfrm>
            <a:off x="1930632" y="3429103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5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4C3736E6-7EDE-D67B-45F9-B339E688513C}"/>
              </a:ext>
            </a:extLst>
          </p:cNvPr>
          <p:cNvSpPr/>
          <p:nvPr/>
        </p:nvSpPr>
        <p:spPr>
          <a:xfrm>
            <a:off x="3872225" y="3801901"/>
            <a:ext cx="600569" cy="550801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DFA590BF-B817-967C-BAC3-CBB3A8FE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428" y="3928587"/>
            <a:ext cx="688598" cy="68859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14ED35D-90F4-A37F-8F6F-8E7DB4A19DD0}"/>
              </a:ext>
            </a:extLst>
          </p:cNvPr>
          <p:cNvSpPr/>
          <p:nvPr/>
        </p:nvSpPr>
        <p:spPr>
          <a:xfrm>
            <a:off x="6482734" y="4617185"/>
            <a:ext cx="71573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2CC27C-9478-7888-891A-90C45305D13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52651"/>
              </p:ext>
            </p:extLst>
          </p:nvPr>
        </p:nvGraphicFramePr>
        <p:xfrm>
          <a:off x="9190852" y="3765278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81D242-6960-5EED-4FD2-F98350B823D1}"/>
              </a:ext>
            </a:extLst>
          </p:cNvPr>
          <p:cNvGrpSpPr/>
          <p:nvPr/>
        </p:nvGrpSpPr>
        <p:grpSpPr>
          <a:xfrm>
            <a:off x="7198464" y="3765278"/>
            <a:ext cx="1979805" cy="447506"/>
            <a:chOff x="3577914" y="3607266"/>
            <a:chExt cx="1979805" cy="447506"/>
          </a:xfrm>
          <a:solidFill>
            <a:schemeClr val="bg2">
              <a:lumMod val="75000"/>
            </a:schemeClr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654A3A-205A-4FC0-E1A1-E0E8936A2C48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2011F9-1972-908B-A319-F31252B07CF4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6F88E-B322-75AE-31B9-52A00F555F7C}"/>
              </a:ext>
            </a:extLst>
          </p:cNvPr>
          <p:cNvSpPr/>
          <p:nvPr/>
        </p:nvSpPr>
        <p:spPr>
          <a:xfrm>
            <a:off x="9178269" y="3324366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4AD8D5-8FCA-FFFF-9503-55A19321CE3C}"/>
              </a:ext>
            </a:extLst>
          </p:cNvPr>
          <p:cNvSpPr/>
          <p:nvPr/>
        </p:nvSpPr>
        <p:spPr>
          <a:xfrm>
            <a:off x="7321261" y="3369001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9373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발동 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요구 </a:t>
            </a:r>
            <a:r>
              <a:rPr lang="ko-KR" altLang="en-US" sz="1600" dirty="0" err="1"/>
              <a:t>스킬포인트에</a:t>
            </a:r>
            <a:r>
              <a:rPr lang="ko-KR" altLang="en-US" sz="1600" dirty="0"/>
              <a:t> 적인 수만큼 연속된 칸을 칠하면 발동이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적혀져있는</a:t>
            </a:r>
            <a:r>
              <a:rPr lang="ko-KR" altLang="en-US" sz="1600" dirty="0"/>
              <a:t> 경우 최소 </a:t>
            </a:r>
            <a:r>
              <a:rPr lang="ko-KR" altLang="en-US" sz="1600" dirty="0" err="1"/>
              <a:t>한칸</a:t>
            </a:r>
            <a:r>
              <a:rPr lang="ko-KR" altLang="en-US" sz="1600" dirty="0"/>
              <a:t> 띄워서 연속되게 칠해져야 발동이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D50AF-6DCE-CD41-164B-19BB059A83B1}"/>
              </a:ext>
            </a:extLst>
          </p:cNvPr>
          <p:cNvSpPr/>
          <p:nvPr/>
        </p:nvSpPr>
        <p:spPr>
          <a:xfrm>
            <a:off x="1899660" y="2995752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3FB15-C5E5-06A2-9A88-C0B5C52BA970}"/>
              </a:ext>
            </a:extLst>
          </p:cNvPr>
          <p:cNvSpPr/>
          <p:nvPr/>
        </p:nvSpPr>
        <p:spPr>
          <a:xfrm>
            <a:off x="3220927" y="2995752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6BADF30-C1FE-8AE0-A3E9-4CCECC0FBE9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5702333"/>
              </p:ext>
            </p:extLst>
          </p:nvPr>
        </p:nvGraphicFramePr>
        <p:xfrm>
          <a:off x="3879465" y="2995752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u="none" strike="noStrike" dirty="0">
                        <a:effectLst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54EC9B0-6FDF-414E-AB66-7F8E7FDE5426}"/>
              </a:ext>
            </a:extLst>
          </p:cNvPr>
          <p:cNvSpPr txBox="1"/>
          <p:nvPr/>
        </p:nvSpPr>
        <p:spPr>
          <a:xfrm>
            <a:off x="3172948" y="25679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D035-9622-64F5-37B4-FAADA4D964B1}"/>
              </a:ext>
            </a:extLst>
          </p:cNvPr>
          <p:cNvSpPr/>
          <p:nvPr/>
        </p:nvSpPr>
        <p:spPr>
          <a:xfrm>
            <a:off x="1899660" y="4178027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DF2C3-59ED-B6B3-D859-7130F1B58BFE}"/>
              </a:ext>
            </a:extLst>
          </p:cNvPr>
          <p:cNvSpPr/>
          <p:nvPr/>
        </p:nvSpPr>
        <p:spPr>
          <a:xfrm>
            <a:off x="3220927" y="4178027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D55FB70-29D1-E428-A979-C5B581E41FF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084587"/>
              </p:ext>
            </p:extLst>
          </p:nvPr>
        </p:nvGraphicFramePr>
        <p:xfrm>
          <a:off x="3879465" y="4178027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17CF451-E4F1-ED08-FFDE-8B11F79A4113}"/>
              </a:ext>
            </a:extLst>
          </p:cNvPr>
          <p:cNvSpPr txBox="1"/>
          <p:nvPr/>
        </p:nvSpPr>
        <p:spPr>
          <a:xfrm>
            <a:off x="3172948" y="372998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2603EC-6A5F-D5B4-5401-6D1EC289F241}"/>
              </a:ext>
            </a:extLst>
          </p:cNvPr>
          <p:cNvGrpSpPr/>
          <p:nvPr/>
        </p:nvGrpSpPr>
        <p:grpSpPr>
          <a:xfrm>
            <a:off x="7095891" y="4165764"/>
            <a:ext cx="1979805" cy="447506"/>
            <a:chOff x="7125505" y="4178027"/>
            <a:chExt cx="1979805" cy="4475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8EA7F7-EDE1-5DD6-FB2B-C4D98A6BD4B5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256651-2F29-1564-8ADF-CC6918E33D63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E418F2-5994-48BE-CB58-5F0E8068039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2767149"/>
              </p:ext>
            </p:extLst>
          </p:nvPr>
        </p:nvGraphicFramePr>
        <p:xfrm>
          <a:off x="9075696" y="416576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81147B-3637-F36C-62B4-5ED2B17018AE}"/>
              </a:ext>
            </a:extLst>
          </p:cNvPr>
          <p:cNvGrpSpPr/>
          <p:nvPr/>
        </p:nvGrpSpPr>
        <p:grpSpPr>
          <a:xfrm>
            <a:off x="7095891" y="3019096"/>
            <a:ext cx="1979805" cy="447506"/>
            <a:chOff x="7125505" y="4178027"/>
            <a:chExt cx="1979805" cy="4475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041AF-77B5-8D3F-2542-18CAAA926B23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34D85E-DEE4-9D2B-6C42-8169B4801E25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DAF723F-C52F-18CB-194D-19CC2DBF6CD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4620199"/>
              </p:ext>
            </p:extLst>
          </p:nvPr>
        </p:nvGraphicFramePr>
        <p:xfrm>
          <a:off x="9075696" y="301417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A57F6A8-0DA5-CF2B-98BF-F0D5323E2D94}"/>
              </a:ext>
            </a:extLst>
          </p:cNvPr>
          <p:cNvSpPr txBox="1"/>
          <p:nvPr/>
        </p:nvSpPr>
        <p:spPr>
          <a:xfrm>
            <a:off x="8142587" y="255947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06953-CF41-B315-39F2-FA91732BCA54}"/>
              </a:ext>
            </a:extLst>
          </p:cNvPr>
          <p:cNvSpPr txBox="1"/>
          <p:nvPr/>
        </p:nvSpPr>
        <p:spPr>
          <a:xfrm>
            <a:off x="8069189" y="367965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76F48-7AEC-7194-7DB0-B94271599711}"/>
              </a:ext>
            </a:extLst>
          </p:cNvPr>
          <p:cNvSpPr/>
          <p:nvPr/>
        </p:nvSpPr>
        <p:spPr>
          <a:xfrm>
            <a:off x="1899660" y="5453274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DD8D18-89A6-779D-C7AB-AF9D0AB3CDDA}"/>
              </a:ext>
            </a:extLst>
          </p:cNvPr>
          <p:cNvSpPr/>
          <p:nvPr/>
        </p:nvSpPr>
        <p:spPr>
          <a:xfrm>
            <a:off x="3220927" y="5453274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1 1 1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C20604E-069F-2505-B18F-F389932BCD3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55438920"/>
              </p:ext>
            </p:extLst>
          </p:nvPr>
        </p:nvGraphicFramePr>
        <p:xfrm>
          <a:off x="3879465" y="545327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1F06B3-B663-A33D-C449-16F3AE34FC53}"/>
              </a:ext>
            </a:extLst>
          </p:cNvPr>
          <p:cNvSpPr txBox="1"/>
          <p:nvPr/>
        </p:nvSpPr>
        <p:spPr>
          <a:xfrm>
            <a:off x="3172948" y="500522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B1ECFF-60C0-AFA3-6F0A-2714BB6C0222}"/>
              </a:ext>
            </a:extLst>
          </p:cNvPr>
          <p:cNvSpPr/>
          <p:nvPr/>
        </p:nvSpPr>
        <p:spPr>
          <a:xfrm>
            <a:off x="7095891" y="545574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03888-3E7C-7DDC-4791-FD5876BB5216}"/>
              </a:ext>
            </a:extLst>
          </p:cNvPr>
          <p:cNvSpPr/>
          <p:nvPr/>
        </p:nvSpPr>
        <p:spPr>
          <a:xfrm>
            <a:off x="8417158" y="545574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1 1 1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F26B077-11DC-27B8-B497-334D14631F0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2791105"/>
              </p:ext>
            </p:extLst>
          </p:nvPr>
        </p:nvGraphicFramePr>
        <p:xfrm>
          <a:off x="9075696" y="545574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BD086-C3B9-14FA-02CE-D270B156ED6D}"/>
              </a:ext>
            </a:extLst>
          </p:cNvPr>
          <p:cNvSpPr txBox="1"/>
          <p:nvPr/>
        </p:nvSpPr>
        <p:spPr>
          <a:xfrm>
            <a:off x="8138124" y="507655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7907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3E3-98B5-EE44-06E6-6BB7B85E43D7}"/>
              </a:ext>
            </a:extLst>
          </p:cNvPr>
          <p:cNvSpPr txBox="1"/>
          <p:nvPr/>
        </p:nvSpPr>
        <p:spPr>
          <a:xfrm>
            <a:off x="1723236" y="1866520"/>
            <a:ext cx="10100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단서는 수집형 요소이다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단서를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획득한 단서들은 </a:t>
            </a:r>
            <a:r>
              <a:rPr lang="ko-KR" altLang="en-US" sz="1600" dirty="0" err="1"/>
              <a:t>단서함에</a:t>
            </a:r>
            <a:r>
              <a:rPr lang="ko-KR" altLang="en-US" sz="1600" dirty="0"/>
              <a:t> 저장이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획득하지 못한 단서들은 </a:t>
            </a:r>
            <a:r>
              <a:rPr lang="ko-KR" altLang="en-US" sz="1600" dirty="0" err="1"/>
              <a:t>단서함에서</a:t>
            </a:r>
            <a:r>
              <a:rPr lang="ko-KR" altLang="en-US" sz="1600" dirty="0"/>
              <a:t> 선택을 하여 위치로 안내 받을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단서를 모두 획득하게 되면 보스를 소환하는 장소로 안내를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1945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단서 종류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58C0D-1FB8-14D3-31EA-BBC2D0BB0FD8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42571E-1121-7741-29AB-E77927E7737D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937B61-3516-6BBD-F91F-E549E1A1637C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퀘스트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A56DE-574B-30CA-C34B-C530A7C16B61}"/>
                </a:ext>
              </a:extLst>
            </p:cNvPr>
            <p:cNvSpPr txBox="1"/>
            <p:nvPr/>
          </p:nvSpPr>
          <p:spPr>
            <a:xfrm>
              <a:off x="1786977" y="4494128"/>
              <a:ext cx="23246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특정</a:t>
              </a:r>
              <a:r>
                <a:rPr lang="en-US" altLang="ko-KR" sz="1200" dirty="0"/>
                <a:t>NPC</a:t>
              </a:r>
              <a:r>
                <a:rPr lang="ko-KR" altLang="en-US" sz="1200" dirty="0"/>
                <a:t>를 통해 받기 가능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퀘스트를 클리어하면 획득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 err="1"/>
                <a:t>단서함에서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추적시</a:t>
              </a:r>
              <a:br>
                <a:rPr lang="en-US" altLang="ko-KR" sz="1200" dirty="0"/>
              </a:br>
              <a:r>
                <a:rPr lang="ko-KR" altLang="en-US" sz="1200" dirty="0"/>
                <a:t> </a:t>
              </a:r>
              <a:r>
                <a:rPr lang="en-US" altLang="ko-KR" sz="1200" dirty="0" err="1"/>
                <a:t>npc</a:t>
              </a:r>
              <a:r>
                <a:rPr lang="ko-KR" altLang="en-US" sz="1200" dirty="0"/>
                <a:t>위치 표시</a:t>
              </a:r>
              <a:endParaRPr lang="en-US" altLang="ko-KR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2A442D-55E1-45F7-D188-F8C084D8A936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78FF4E-131A-6D56-4E21-03DF71D1960C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3CF34DD-9429-12C8-CC38-BBC536F90866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상자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1E90E-3107-8DA8-733C-89800121917F}"/>
              </a:ext>
            </a:extLst>
          </p:cNvPr>
          <p:cNvSpPr txBox="1"/>
          <p:nvPr/>
        </p:nvSpPr>
        <p:spPr>
          <a:xfrm>
            <a:off x="4343801" y="4494128"/>
            <a:ext cx="2383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맵에</a:t>
            </a:r>
            <a:r>
              <a:rPr lang="ko-KR" altLang="en-US" sz="1200" dirty="0"/>
              <a:t> 숨겨져 있는 상자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상자와 상호작용 하여 회득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가짜 상자가 존재함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단서함에서</a:t>
            </a:r>
            <a:r>
              <a:rPr lang="ko-KR" altLang="en-US" sz="1200" dirty="0"/>
              <a:t> 추적 시 </a:t>
            </a:r>
            <a:br>
              <a:rPr lang="en-US" altLang="ko-KR" sz="1200" dirty="0"/>
            </a:br>
            <a:r>
              <a:rPr lang="ko-KR" altLang="en-US" sz="1200" dirty="0"/>
              <a:t>있을 법한 상자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가짜 상자에서는 재화 획득</a:t>
            </a:r>
            <a:endParaRPr lang="en-US" altLang="ko-KR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626A12F-B684-044C-5381-6B1ED16E3FBE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FEE373-1502-C8A4-2B69-B5EBC02812DE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253877-25CA-C4CF-DB13-F09E448E33C9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일반 몬스터 드랍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C53D6-2217-C8BD-A19E-16A5E65680BD}"/>
              </a:ext>
            </a:extLst>
          </p:cNvPr>
          <p:cNvSpPr txBox="1"/>
          <p:nvPr/>
        </p:nvSpPr>
        <p:spPr>
          <a:xfrm>
            <a:off x="6900625" y="4494128"/>
            <a:ext cx="2274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몬스터를 처치하여 획득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확률적으로 드랍</a:t>
            </a:r>
            <a:r>
              <a:rPr lang="en-US" altLang="ko-KR" sz="1200" dirty="0"/>
              <a:t>(40%)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단서함에서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추적시</a:t>
            </a:r>
            <a:br>
              <a:rPr lang="en-US" altLang="ko-KR" sz="1200" dirty="0"/>
            </a:br>
            <a:r>
              <a:rPr lang="ko-KR" altLang="en-US" sz="1200" dirty="0"/>
              <a:t>획득가능한 몬스터를 표시</a:t>
            </a:r>
            <a:endParaRPr lang="en-US" altLang="ko-KR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1562AD-7A57-13D7-47DD-5C04271E493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A1B184-25C1-D842-1F0A-63E655E004CF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1490179-7226-E538-ED2A-2575AD9E61D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BF886D3-548B-EC02-9A37-B052DDA28AB3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퍼즐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311D16-9D9D-0E37-AF6C-A8A36C8B41FE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지역 한 군데에 존재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퍼즐을 해결하면</a:t>
              </a:r>
              <a:br>
                <a:rPr lang="en-US" altLang="ko-KR" sz="1200" dirty="0"/>
              </a:br>
              <a:r>
                <a:rPr lang="ko-KR" altLang="en-US" sz="1200" dirty="0"/>
                <a:t>단서가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있는 상자를 획득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 err="1"/>
                <a:t>단서함에서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추적시</a:t>
              </a:r>
              <a:br>
                <a:rPr lang="en-US" altLang="ko-KR" sz="1200" dirty="0"/>
              </a:br>
              <a:r>
                <a:rPr lang="ko-KR" altLang="en-US" sz="1200" dirty="0"/>
                <a:t>퍼즐이 있는 지역 표시</a:t>
              </a:r>
              <a:endParaRPr lang="en-US" altLang="ko-KR" sz="1200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45E3B3-BD96-6C35-6736-0E32B946C821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2" name="그래픽 61" descr="사용자 단색으로 채워진">
            <a:extLst>
              <a:ext uri="{FF2B5EF4-FFF2-40B4-BE49-F238E27FC236}">
                <a16:creationId xmlns:a16="http://schemas.microsoft.com/office/drawing/2014/main" id="{234C9235-31EA-3D0E-6D72-26907652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33B8BDB0-CB08-7518-D3D3-975E264D24DA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368397-6913-37CB-82D2-837B037F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563CD7-0B3F-19F6-E1E0-E9CB0900B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3C7C41-6DC7-0E35-4C05-A604E1EC1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47" y="2363807"/>
            <a:ext cx="1301202" cy="13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단서함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단서들과 모이지 않은 단서들을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단서들만 보이며 다른 지역으로 옮기게 되면 해당 단서는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단서를 다 모으지 못한채로 지역을 이동해도 그전에 모아둔 단서들은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단서 설명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덩굴 모양의 몬스터를 처치하여 획득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퀘스트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돌아다니면서 사진기가 있는 곳에서 사진을 찍고 도장아이템 얻어오는 방식</a:t>
            </a:r>
            <a:r>
              <a:rPr lang="en-US" altLang="ko-KR" sz="1600" dirty="0"/>
              <a:t>(</a:t>
            </a:r>
            <a:r>
              <a:rPr lang="ko-KR" altLang="en-US" sz="1600" dirty="0"/>
              <a:t>총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600" dirty="0" err="1"/>
              <a:t>맵에</a:t>
            </a:r>
            <a:r>
              <a:rPr lang="ko-KR" altLang="en-US" sz="1600" dirty="0"/>
              <a:t> 널브러져 있는 </a:t>
            </a:r>
            <a:r>
              <a:rPr lang="ko-KR" altLang="en-US" sz="1600" dirty="0" err="1"/>
              <a:t>상자중</a:t>
            </a:r>
            <a:r>
              <a:rPr lang="ko-KR" altLang="en-US" sz="1600" dirty="0"/>
              <a:t> 한가지가 단서를 줌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퍼즐을 풀어 상자를 획득</a:t>
            </a:r>
            <a:endParaRPr lang="en-US" altLang="ko-KR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F1E0F-15B2-0E6E-5A52-A779785B4421}"/>
              </a:ext>
            </a:extLst>
          </p:cNvPr>
          <p:cNvSpPr/>
          <p:nvPr/>
        </p:nvSpPr>
        <p:spPr>
          <a:xfrm>
            <a:off x="1788019" y="2943738"/>
            <a:ext cx="9813955" cy="3205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23CA3-4BEC-BB6B-CDC9-4DFD8A5A7B88}"/>
              </a:ext>
            </a:extLst>
          </p:cNvPr>
          <p:cNvSpPr txBox="1"/>
          <p:nvPr/>
        </p:nvSpPr>
        <p:spPr>
          <a:xfrm>
            <a:off x="1856529" y="302481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퍼즐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0151A-7F5E-D0F5-FECF-32D83F17FCFA}"/>
              </a:ext>
            </a:extLst>
          </p:cNvPr>
          <p:cNvSpPr txBox="1"/>
          <p:nvPr/>
        </p:nvSpPr>
        <p:spPr>
          <a:xfrm>
            <a:off x="1788019" y="3361847"/>
            <a:ext cx="1010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식물을 순서에 맞춰서 잘라야 단서가 들어있는 상자로 가는 길이 생성된다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순서에 대한 단서는 옆에 있는 쪽지를 보고 순서에 대한 힌트를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431102-BBAA-3984-7B4F-7B7F382185E9}"/>
              </a:ext>
            </a:extLst>
          </p:cNvPr>
          <p:cNvGrpSpPr/>
          <p:nvPr/>
        </p:nvGrpSpPr>
        <p:grpSpPr>
          <a:xfrm>
            <a:off x="5463096" y="1308682"/>
            <a:ext cx="2692866" cy="4684195"/>
            <a:chOff x="5463096" y="1308682"/>
            <a:chExt cx="2692866" cy="46841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B7052AC-5577-1E95-7B7C-25A8223CECAB}"/>
                </a:ext>
              </a:extLst>
            </p:cNvPr>
            <p:cNvGrpSpPr/>
            <p:nvPr/>
          </p:nvGrpSpPr>
          <p:grpSpPr>
            <a:xfrm>
              <a:off x="5463096" y="1308682"/>
              <a:ext cx="2692866" cy="4684195"/>
              <a:chOff x="5463096" y="1803632"/>
              <a:chExt cx="2692866" cy="468419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F32BE7D-3E13-E880-1DCD-47028E437AC0}"/>
                  </a:ext>
                </a:extLst>
              </p:cNvPr>
              <p:cNvSpPr/>
              <p:nvPr/>
            </p:nvSpPr>
            <p:spPr>
              <a:xfrm>
                <a:off x="5463096" y="1803632"/>
                <a:ext cx="2692866" cy="4684195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53B3F09-FA15-7D44-5A76-78B535EF8FE4}"/>
                  </a:ext>
                </a:extLst>
              </p:cNvPr>
              <p:cNvSpPr/>
              <p:nvPr/>
            </p:nvSpPr>
            <p:spPr>
              <a:xfrm>
                <a:off x="5463096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액션 </a:t>
                </a:r>
                <a:r>
                  <a:rPr lang="ko-KR" altLang="en-US" sz="2400" b="1" dirty="0" err="1">
                    <a:solidFill>
                      <a:schemeClr val="tx1"/>
                    </a:solidFill>
                  </a:rPr>
                  <a:t>어드밴쳐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8687043-C5DE-0DEC-3DA9-ECD6B60D9C80}"/>
                  </a:ext>
                </a:extLst>
              </p:cNvPr>
              <p:cNvSpPr/>
              <p:nvPr/>
            </p:nvSpPr>
            <p:spPr>
              <a:xfrm>
                <a:off x="5626682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8F17-EF2C-DDA9-55B5-F17EAD035340}"/>
                </a:ext>
              </a:extLst>
            </p:cNvPr>
            <p:cNvSpPr txBox="1"/>
            <p:nvPr/>
          </p:nvSpPr>
          <p:spPr>
            <a:xfrm>
              <a:off x="5626682" y="4725810"/>
              <a:ext cx="24561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무기마다 다른 액션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지역마다 수집요소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아이템을 통한 스킬 강화</a:t>
              </a:r>
              <a:endParaRPr lang="en-US" altLang="ko-KR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단서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946481-C4B5-25BF-2400-1143A1FA10B6}"/>
              </a:ext>
            </a:extLst>
          </p:cNvPr>
          <p:cNvGrpSpPr/>
          <p:nvPr/>
        </p:nvGrpSpPr>
        <p:grpSpPr>
          <a:xfrm>
            <a:off x="1909745" y="2521005"/>
            <a:ext cx="2284600" cy="2619749"/>
            <a:chOff x="2124168" y="2824899"/>
            <a:chExt cx="2284600" cy="2619749"/>
          </a:xfrm>
        </p:grpSpPr>
        <p:pic>
          <p:nvPicPr>
            <p:cNvPr id="12" name="그래픽 11" descr="도시 단색으로 채워진">
              <a:extLst>
                <a:ext uri="{FF2B5EF4-FFF2-40B4-BE49-F238E27FC236}">
                  <a16:creationId xmlns:a16="http://schemas.microsoft.com/office/drawing/2014/main" id="{4C3DDF65-D9C0-C68C-E785-E01D6845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0488" y="2824899"/>
              <a:ext cx="2011960" cy="20119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363D3E-6ABC-76BB-8E96-859F631F299B}"/>
                </a:ext>
              </a:extLst>
            </p:cNvPr>
            <p:cNvSpPr txBox="1"/>
            <p:nvPr/>
          </p:nvSpPr>
          <p:spPr>
            <a:xfrm>
              <a:off x="2124168" y="5136871"/>
              <a:ext cx="2284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도시마다 이상현상이 발생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273BC-57FC-9A76-8CC5-E7DC2F5B38A3}"/>
              </a:ext>
            </a:extLst>
          </p:cNvPr>
          <p:cNvGrpSpPr/>
          <p:nvPr/>
        </p:nvGrpSpPr>
        <p:grpSpPr>
          <a:xfrm>
            <a:off x="4905097" y="2521005"/>
            <a:ext cx="2589170" cy="2619748"/>
            <a:chOff x="5615032" y="2824899"/>
            <a:chExt cx="2589170" cy="2619748"/>
          </a:xfrm>
        </p:grpSpPr>
        <p:pic>
          <p:nvPicPr>
            <p:cNvPr id="15" name="그래픽 14" descr="돋보기 단색으로 채워진">
              <a:extLst>
                <a:ext uri="{FF2B5EF4-FFF2-40B4-BE49-F238E27FC236}">
                  <a16:creationId xmlns:a16="http://schemas.microsoft.com/office/drawing/2014/main" id="{AC10D591-926D-1673-0200-4858283E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51915" y="2824899"/>
              <a:ext cx="2011960" cy="201196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35AB5B-C8CF-3283-AF84-32EFBC1621A1}"/>
                </a:ext>
              </a:extLst>
            </p:cNvPr>
            <p:cNvSpPr txBox="1"/>
            <p:nvPr/>
          </p:nvSpPr>
          <p:spPr>
            <a:xfrm>
              <a:off x="5615032" y="5136870"/>
              <a:ext cx="2589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원인을 찾기 위한 단서를 탐색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DCE8EB-B5BF-2959-94E8-DB2C0A3B21DA}"/>
              </a:ext>
            </a:extLst>
          </p:cNvPr>
          <p:cNvGrpSpPr/>
          <p:nvPr/>
        </p:nvGrpSpPr>
        <p:grpSpPr>
          <a:xfrm>
            <a:off x="8501576" y="2503659"/>
            <a:ext cx="3179075" cy="2654441"/>
            <a:chOff x="8715999" y="2790206"/>
            <a:chExt cx="3179075" cy="26544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FED1C61-49B5-31C6-5D41-CED50A286D92}"/>
                </a:ext>
              </a:extLst>
            </p:cNvPr>
            <p:cNvGrpSpPr/>
            <p:nvPr/>
          </p:nvGrpSpPr>
          <p:grpSpPr>
            <a:xfrm>
              <a:off x="9299557" y="2790206"/>
              <a:ext cx="2011959" cy="2081346"/>
              <a:chOff x="9001881" y="2533299"/>
              <a:chExt cx="2011959" cy="2081346"/>
            </a:xfrm>
          </p:grpSpPr>
          <p:pic>
            <p:nvPicPr>
              <p:cNvPr id="18" name="그래픽 17" descr="벌 단색으로 채워진">
                <a:extLst>
                  <a:ext uri="{FF2B5EF4-FFF2-40B4-BE49-F238E27FC236}">
                    <a16:creationId xmlns:a16="http://schemas.microsoft.com/office/drawing/2014/main" id="{9E883972-60AB-9FF6-3376-368B8F002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001881" y="2602686"/>
                <a:ext cx="2011959" cy="2011959"/>
              </a:xfrm>
              <a:prstGeom prst="rect">
                <a:avLst/>
              </a:prstGeom>
            </p:spPr>
          </p:pic>
          <p:pic>
            <p:nvPicPr>
              <p:cNvPr id="20" name="그래픽 19" descr="닫기 단색으로 채워진">
                <a:extLst>
                  <a:ext uri="{FF2B5EF4-FFF2-40B4-BE49-F238E27FC236}">
                    <a16:creationId xmlns:a16="http://schemas.microsoft.com/office/drawing/2014/main" id="{D705ABBE-F6E8-844A-096E-8204F74FC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01881" y="2533299"/>
                <a:ext cx="2011959" cy="2011959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AAAD13-877F-27E7-29ED-45B021B23BC2}"/>
                </a:ext>
              </a:extLst>
            </p:cNvPr>
            <p:cNvSpPr txBox="1"/>
            <p:nvPr/>
          </p:nvSpPr>
          <p:spPr>
            <a:xfrm>
              <a:off x="8715999" y="5136870"/>
              <a:ext cx="3179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해당 원인을 제거하여 이상현상 해결</a:t>
              </a:r>
            </a:p>
          </p:txBody>
        </p:sp>
      </p:grp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8254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02075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AB082D-5F18-0094-0E4B-01B2401AAA49}"/>
              </a:ext>
            </a:extLst>
          </p:cNvPr>
          <p:cNvSpPr/>
          <p:nvPr/>
        </p:nvSpPr>
        <p:spPr>
          <a:xfrm>
            <a:off x="5422784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5B87C1-0027-100E-9A30-80FF7D60568F}"/>
              </a:ext>
            </a:extLst>
          </p:cNvPr>
          <p:cNvSpPr/>
          <p:nvPr/>
        </p:nvSpPr>
        <p:spPr>
          <a:xfrm>
            <a:off x="5422784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아티펙트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6F092E-5296-B80A-6F19-344A8C846275}"/>
              </a:ext>
            </a:extLst>
          </p:cNvPr>
          <p:cNvSpPr/>
          <p:nvPr/>
        </p:nvSpPr>
        <p:spPr>
          <a:xfrm>
            <a:off x="5586370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DBEB6-8C8B-6711-359B-ABE17C1FF642}"/>
              </a:ext>
            </a:extLst>
          </p:cNvPr>
          <p:cNvSpPr txBox="1"/>
          <p:nvPr/>
        </p:nvSpPr>
        <p:spPr>
          <a:xfrm>
            <a:off x="5435368" y="4725810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스킬효과를</a:t>
            </a:r>
            <a:r>
              <a:rPr lang="ko-KR" altLang="en-US" sz="1400" dirty="0"/>
              <a:t> 변경하는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장착 시스템의 차별성</a:t>
            </a:r>
            <a:endParaRPr lang="en-US" altLang="ko-KR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0DDFA2-EF1C-C61F-40C3-9D11E3FA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96" y="1696633"/>
            <a:ext cx="1919042" cy="191904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692866" cy="4684196"/>
            <a:chOff x="9057548" y="1308681"/>
            <a:chExt cx="2692866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692866" cy="4684196"/>
              <a:chOff x="1788019" y="1308681"/>
              <a:chExt cx="2692866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단서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3565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보스를 소환하기 위한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지역마다 있는 수집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습득 방법이 다양함</a:t>
                </a: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997839"/>
            <a:ext cx="5576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1883</Words>
  <Application>Microsoft Office PowerPoint</Application>
  <PresentationFormat>와이드스크린</PresentationFormat>
  <Paragraphs>618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38</cp:revision>
  <dcterms:created xsi:type="dcterms:W3CDTF">2022-08-24T09:50:16Z</dcterms:created>
  <dcterms:modified xsi:type="dcterms:W3CDTF">2022-09-21T19:02:50Z</dcterms:modified>
</cp:coreProperties>
</file>